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9" r:id="rId2"/>
    <p:sldId id="278" r:id="rId3"/>
    <p:sldId id="277" r:id="rId4"/>
    <p:sldId id="258" r:id="rId5"/>
    <p:sldId id="267" r:id="rId6"/>
    <p:sldId id="268" r:id="rId7"/>
    <p:sldId id="269" r:id="rId8"/>
    <p:sldId id="259" r:id="rId9"/>
    <p:sldId id="260" r:id="rId10"/>
    <p:sldId id="276" r:id="rId11"/>
    <p:sldId id="261" r:id="rId12"/>
    <p:sldId id="266" r:id="rId13"/>
    <p:sldId id="275" r:id="rId14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660066"/>
    <a:srgbClr val="006600"/>
    <a:srgbClr val="6600CC"/>
    <a:srgbClr val="0000CC"/>
    <a:srgbClr val="FF0000"/>
    <a:srgbClr val="FF99FF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0087" autoAdjust="0"/>
  </p:normalViewPr>
  <p:slideViewPr>
    <p:cSldViewPr>
      <p:cViewPr varScale="1">
        <p:scale>
          <a:sx n="65" d="100"/>
          <a:sy n="65" d="100"/>
        </p:scale>
        <p:origin x="-66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163A2A7-4B22-4B6B-9CBD-C2232487CD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94953-1B16-4099-B97A-BC3FF830EC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5A165-7DEA-4878-B31B-F9675F71C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920B4-03FF-4F6D-983F-B11B943FF9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9D084-03F5-422F-A3B9-56C2AFA4DE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1E846-879E-4BD4-910F-9230B30C84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9E1C9-6E7C-4292-8BD0-4997A286A1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1075C-42D9-45E2-988C-F786E579B3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41441-EF64-40E9-AAA5-DE15135472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22BC6-EEC3-4E98-A68C-ACAAA91D60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B9DF1-00A6-4B52-9D06-DC614EDCDF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F24C10-D732-4BCB-8EE2-4793B0690C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7DD3C-736F-493C-8B51-3C02934FA4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BFE681-055E-4AC4-AA57-C19FA43C7C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C9CCDFF2-ED19-4408-A9CB-F1F421AE5E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gif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truo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28600"/>
            <a:ext cx="1330390" cy="13169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1676400" y="381000"/>
            <a:ext cx="7239000" cy="107721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PHÒNG GD&amp;ĐT  QUẬN LONG BIÊN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</a:rPr>
              <a:t>TRƯỜNG TIỂU HỌC ÁI MỘ 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1981200"/>
            <a:ext cx="8534400" cy="304698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TÊN PHÂN MÔN: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Luyện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từ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và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câu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BÀI, TIẾT, TUẦN: 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4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</a:endParaRPr>
          </a:p>
          <a:p>
            <a:pPr lvl="2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TÊN BÀI: </a:t>
            </a:r>
            <a:r>
              <a:rPr lang="en-US" sz="3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Từ</a:t>
            </a:r>
            <a:r>
              <a:rPr lang="en-US" sz="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ghép</a:t>
            </a:r>
            <a:r>
              <a:rPr lang="en-US" sz="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và</a:t>
            </a:r>
            <a:r>
              <a:rPr lang="en-US" sz="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từ</a:t>
            </a:r>
            <a:r>
              <a:rPr lang="en-US" sz="3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0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láy</a:t>
            </a:r>
            <a:endParaRPr lang="en-US" sz="3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</a:endParaRPr>
          </a:p>
          <a:p>
            <a:pPr lvl="2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GV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Thực</a:t>
            </a: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hiện</a:t>
            </a: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: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Nguyễn</a:t>
            </a: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Thị</a:t>
            </a: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 Thu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Lan</a:t>
            </a:r>
            <a:endParaRPr lang="en-US" sz="32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806" name="Group 62"/>
          <p:cNvGraphicFramePr>
            <a:graphicFrameLocks noGrp="1"/>
          </p:cNvGraphicFramePr>
          <p:nvPr/>
        </p:nvGraphicFramePr>
        <p:xfrm>
          <a:off x="381000" y="2514600"/>
          <a:ext cx="8229600" cy="2743200"/>
        </p:xfrm>
        <a:graphic>
          <a:graphicData uri="http://schemas.openxmlformats.org/drawingml/2006/table">
            <a:tbl>
              <a:tblPr/>
              <a:tblGrid>
                <a:gridCol w="1347788"/>
                <a:gridCol w="3365500"/>
                <a:gridCol w="3516312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>
                            <a:alpha val="42998"/>
                          </a:schemeClr>
                        </a:gs>
                        <a:gs pos="100000">
                          <a:srgbClr val="FFFFFF">
                            <a:alpha val="49001"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TỪ GHÉP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>
                            <a:alpha val="42998"/>
                          </a:schemeClr>
                        </a:gs>
                        <a:gs pos="100000">
                          <a:srgbClr val="FFFFFF">
                            <a:alpha val="49001"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TỪ LÁY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>
                            <a:alpha val="42998"/>
                          </a:schemeClr>
                        </a:gs>
                        <a:gs pos="100000">
                          <a:srgbClr val="FFFFFF">
                            <a:alpha val="49001"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Đoạn 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>
                            <a:alpha val="42998"/>
                          </a:schemeClr>
                        </a:gs>
                        <a:gs pos="100000">
                          <a:srgbClr val="FFFFFF">
                            <a:alpha val="49001"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>
                            <a:alpha val="42998"/>
                          </a:schemeClr>
                        </a:gs>
                        <a:gs pos="100000">
                          <a:srgbClr val="FFFFFF">
                            <a:alpha val="49001"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>
                            <a:alpha val="42998"/>
                          </a:schemeClr>
                        </a:gs>
                        <a:gs pos="100000">
                          <a:srgbClr val="FFFFFF">
                            <a:alpha val="49001"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  <a:tr h="1143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Đoạn 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>
                            <a:alpha val="42998"/>
                          </a:schemeClr>
                        </a:gs>
                        <a:gs pos="100000">
                          <a:srgbClr val="FFFFFF">
                            <a:alpha val="49001"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>
                            <a:alpha val="42998"/>
                          </a:schemeClr>
                        </a:gs>
                        <a:gs pos="100000">
                          <a:srgbClr val="FFFFFF">
                            <a:alpha val="49001"/>
                          </a:srgb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>
                            <a:alpha val="42998"/>
                          </a:schemeClr>
                        </a:gs>
                        <a:gs pos="100000">
                          <a:srgbClr val="FFFFFF">
                            <a:alpha val="49001"/>
                          </a:srgb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  <p:sp>
        <p:nvSpPr>
          <p:cNvPr id="53" name="Text Box 9"/>
          <p:cNvSpPr txBox="1">
            <a:spLocks noChangeArrowheads="1"/>
          </p:cNvSpPr>
          <p:nvPr/>
        </p:nvSpPr>
        <p:spPr bwMode="auto">
          <a:xfrm>
            <a:off x="1752600" y="31242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66"/>
                </a:solidFill>
              </a:rPr>
              <a:t>ghi nhớ,</a:t>
            </a:r>
          </a:p>
        </p:txBody>
      </p:sp>
      <p:sp>
        <p:nvSpPr>
          <p:cNvPr id="54" name="Text Box 33"/>
          <p:cNvSpPr txBox="1">
            <a:spLocks noChangeArrowheads="1"/>
          </p:cNvSpPr>
          <p:nvPr/>
        </p:nvSpPr>
        <p:spPr bwMode="auto">
          <a:xfrm>
            <a:off x="3124200" y="31242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66"/>
                </a:solidFill>
              </a:rPr>
              <a:t>đền thờ,</a:t>
            </a:r>
          </a:p>
        </p:txBody>
      </p:sp>
      <p:sp>
        <p:nvSpPr>
          <p:cNvPr id="55" name="Text Box 36"/>
          <p:cNvSpPr txBox="1">
            <a:spLocks noChangeArrowheads="1"/>
          </p:cNvSpPr>
          <p:nvPr/>
        </p:nvSpPr>
        <p:spPr bwMode="auto">
          <a:xfrm>
            <a:off x="1905000" y="36576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66"/>
                </a:solidFill>
              </a:rPr>
              <a:t>bờ bãi</a:t>
            </a:r>
            <a:r>
              <a:rPr lang="en-US" sz="2000" b="1" i="1">
                <a:solidFill>
                  <a:srgbClr val="FF0066"/>
                </a:solidFill>
                <a:latin typeface="Times New Roman" pitchFamily="18" charset="0"/>
              </a:rPr>
              <a:t>,</a:t>
            </a:r>
          </a:p>
        </p:txBody>
      </p:sp>
      <p:sp>
        <p:nvSpPr>
          <p:cNvPr id="56" name="Text Box 41"/>
          <p:cNvSpPr txBox="1">
            <a:spLocks noChangeArrowheads="1"/>
          </p:cNvSpPr>
          <p:nvPr/>
        </p:nvSpPr>
        <p:spPr bwMode="auto">
          <a:xfrm>
            <a:off x="3048000" y="35814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66"/>
                </a:solidFill>
              </a:rPr>
              <a:t>tưởng nhớ</a:t>
            </a:r>
          </a:p>
        </p:txBody>
      </p:sp>
      <p:sp>
        <p:nvSpPr>
          <p:cNvPr id="57" name="Text Box 38"/>
          <p:cNvSpPr txBox="1">
            <a:spLocks noChangeArrowheads="1"/>
          </p:cNvSpPr>
          <p:nvPr/>
        </p:nvSpPr>
        <p:spPr bwMode="auto">
          <a:xfrm>
            <a:off x="5334000" y="32004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66"/>
                </a:solidFill>
              </a:rPr>
              <a:t>nô nức</a:t>
            </a:r>
          </a:p>
        </p:txBody>
      </p:sp>
      <p:sp>
        <p:nvSpPr>
          <p:cNvPr id="58" name="Text Box 10"/>
          <p:cNvSpPr txBox="1">
            <a:spLocks noChangeArrowheads="1"/>
          </p:cNvSpPr>
          <p:nvPr/>
        </p:nvSpPr>
        <p:spPr bwMode="auto">
          <a:xfrm>
            <a:off x="5105400" y="42672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>
                <a:solidFill>
                  <a:srgbClr val="FF0066"/>
                </a:solidFill>
              </a:rPr>
              <a:t>mộc mạc,</a:t>
            </a:r>
            <a:endParaRPr lang="en-US" sz="2400" i="1"/>
          </a:p>
        </p:txBody>
      </p:sp>
      <p:sp>
        <p:nvSpPr>
          <p:cNvPr id="59" name="Text Box 43"/>
          <p:cNvSpPr txBox="1">
            <a:spLocks noChangeArrowheads="1"/>
          </p:cNvSpPr>
          <p:nvPr/>
        </p:nvSpPr>
        <p:spPr bwMode="auto">
          <a:xfrm>
            <a:off x="6477000" y="42672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66"/>
                </a:solidFill>
              </a:rPr>
              <a:t>nhũn </a:t>
            </a:r>
            <a:r>
              <a:rPr lang="en-US" sz="2400">
                <a:solidFill>
                  <a:srgbClr val="FF0066"/>
                </a:solidFill>
              </a:rPr>
              <a:t>nhặn,</a:t>
            </a:r>
            <a:endParaRPr lang="en-US" sz="2400"/>
          </a:p>
        </p:txBody>
      </p:sp>
      <p:sp>
        <p:nvSpPr>
          <p:cNvPr id="60" name="Text Box 45"/>
          <p:cNvSpPr txBox="1">
            <a:spLocks noChangeArrowheads="1"/>
          </p:cNvSpPr>
          <p:nvPr/>
        </p:nvSpPr>
        <p:spPr bwMode="auto">
          <a:xfrm>
            <a:off x="5257800" y="46482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66"/>
                </a:solidFill>
              </a:rPr>
              <a:t>cứng </a:t>
            </a:r>
            <a:r>
              <a:rPr lang="en-US" sz="2400">
                <a:solidFill>
                  <a:srgbClr val="FF0066"/>
                </a:solidFill>
              </a:rPr>
              <a:t>cáp</a:t>
            </a:r>
            <a:r>
              <a:rPr lang="en-US" sz="2400"/>
              <a:t>,</a:t>
            </a:r>
          </a:p>
        </p:txBody>
      </p:sp>
      <p:sp>
        <p:nvSpPr>
          <p:cNvPr id="61" name="Text Box 12"/>
          <p:cNvSpPr txBox="1">
            <a:spLocks noChangeArrowheads="1"/>
          </p:cNvSpPr>
          <p:nvPr/>
        </p:nvSpPr>
        <p:spPr bwMode="auto">
          <a:xfrm>
            <a:off x="1905000" y="41910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66"/>
                </a:solidFill>
              </a:rPr>
              <a:t>dẻo dai</a:t>
            </a:r>
            <a:r>
              <a:rPr lang="en-US" sz="2000" b="1" i="1">
                <a:solidFill>
                  <a:srgbClr val="FF0066"/>
                </a:solidFill>
                <a:latin typeface="Times New Roman" pitchFamily="18" charset="0"/>
              </a:rPr>
              <a:t>,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62" name="Text Box 46"/>
          <p:cNvSpPr txBox="1">
            <a:spLocks noChangeArrowheads="1"/>
          </p:cNvSpPr>
          <p:nvPr/>
        </p:nvSpPr>
        <p:spPr bwMode="auto">
          <a:xfrm>
            <a:off x="3124200" y="41910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66"/>
                </a:solidFill>
              </a:rPr>
              <a:t>vững chắc,</a:t>
            </a:r>
            <a:endParaRPr lang="en-US" sz="2400"/>
          </a:p>
        </p:txBody>
      </p:sp>
      <p:sp>
        <p:nvSpPr>
          <p:cNvPr id="63" name="Text Box 48"/>
          <p:cNvSpPr txBox="1">
            <a:spLocks noChangeArrowheads="1"/>
          </p:cNvSpPr>
          <p:nvPr/>
        </p:nvSpPr>
        <p:spPr bwMode="auto">
          <a:xfrm>
            <a:off x="2133600" y="4724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66"/>
                </a:solidFill>
              </a:rPr>
              <a:t>thanh cao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utoUpdateAnimBg="0"/>
      <p:bldP spid="54" grpId="0" autoUpdateAnimBg="0"/>
      <p:bldP spid="55" grpId="0" autoUpdateAnimBg="0"/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7"/>
          <p:cNvSpPr txBox="1">
            <a:spLocks noChangeArrowheads="1"/>
          </p:cNvSpPr>
          <p:nvPr/>
        </p:nvSpPr>
        <p:spPr bwMode="auto">
          <a:xfrm>
            <a:off x="381000" y="1676400"/>
            <a:ext cx="243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FF0000"/>
                </a:solidFill>
              </a:rPr>
              <a:t>Luyện tập</a:t>
            </a:r>
            <a:r>
              <a:rPr lang="en-US" sz="2800" b="1">
                <a:solidFill>
                  <a:srgbClr val="FF0000"/>
                </a:solidFill>
              </a:rPr>
              <a:t> :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533400" y="2133600"/>
            <a:ext cx="784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/>
              <a:t>2) Tìm từ ghép, từ láy chứa từng tiếng sau đây :</a:t>
            </a:r>
          </a:p>
        </p:txBody>
      </p:sp>
      <p:sp>
        <p:nvSpPr>
          <p:cNvPr id="8231" name="Text Box 39"/>
          <p:cNvSpPr txBox="1">
            <a:spLocks noChangeArrowheads="1"/>
          </p:cNvSpPr>
          <p:nvPr/>
        </p:nvSpPr>
        <p:spPr bwMode="auto">
          <a:xfrm>
            <a:off x="609600" y="2971800"/>
            <a:ext cx="160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</a:rPr>
              <a:t>a) Ngay</a:t>
            </a:r>
            <a:r>
              <a:rPr lang="en-US" sz="2000">
                <a:solidFill>
                  <a:srgbClr val="0000CC"/>
                </a:solidFill>
              </a:rPr>
              <a:t> </a:t>
            </a:r>
          </a:p>
        </p:txBody>
      </p:sp>
      <p:sp>
        <p:nvSpPr>
          <p:cNvPr id="8232" name="Text Box 40"/>
          <p:cNvSpPr txBox="1">
            <a:spLocks noChangeArrowheads="1"/>
          </p:cNvSpPr>
          <p:nvPr/>
        </p:nvSpPr>
        <p:spPr bwMode="auto">
          <a:xfrm>
            <a:off x="2819400" y="2971800"/>
            <a:ext cx="205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</a:rPr>
              <a:t>b) Thẳng</a:t>
            </a:r>
            <a:r>
              <a:rPr lang="en-US" sz="2000">
                <a:solidFill>
                  <a:srgbClr val="0000CC"/>
                </a:solidFill>
              </a:rPr>
              <a:t> </a:t>
            </a:r>
          </a:p>
        </p:txBody>
      </p:sp>
      <p:sp>
        <p:nvSpPr>
          <p:cNvPr id="8233" name="Text Box 41"/>
          <p:cNvSpPr txBox="1">
            <a:spLocks noChangeArrowheads="1"/>
          </p:cNvSpPr>
          <p:nvPr/>
        </p:nvSpPr>
        <p:spPr bwMode="auto">
          <a:xfrm>
            <a:off x="5334000" y="2895600"/>
            <a:ext cx="213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</a:rPr>
              <a:t>c) Thật</a:t>
            </a:r>
            <a:r>
              <a:rPr lang="en-US" sz="2800"/>
              <a:t> </a:t>
            </a:r>
          </a:p>
        </p:txBody>
      </p:sp>
      <p:sp>
        <p:nvSpPr>
          <p:cNvPr id="8245" name="AutoShape 53"/>
          <p:cNvSpPr>
            <a:spLocks noChangeArrowheads="1"/>
          </p:cNvSpPr>
          <p:nvPr/>
        </p:nvSpPr>
        <p:spPr bwMode="auto">
          <a:xfrm>
            <a:off x="2286000" y="3505200"/>
            <a:ext cx="3962400" cy="1219200"/>
          </a:xfrm>
          <a:prstGeom prst="flowChartPunched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rgbClr val="FF0066"/>
                </a:solidFill>
              </a:rPr>
              <a:t>THẢO LUẬN NHÓM 4</a:t>
            </a:r>
          </a:p>
        </p:txBody>
      </p:sp>
      <p:pic>
        <p:nvPicPr>
          <p:cNvPr id="12296" name="Picture 55" descr="HLL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4314825"/>
            <a:ext cx="7924800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8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8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8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2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8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/>
      <p:bldP spid="8231" grpId="0"/>
      <p:bldP spid="8232" grpId="0"/>
      <p:bldP spid="8233" grpId="0"/>
      <p:bldP spid="824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570" name="Group 162"/>
          <p:cNvGraphicFramePr>
            <a:graphicFrameLocks noGrp="1"/>
          </p:cNvGraphicFramePr>
          <p:nvPr>
            <p:ph sz="half" idx="2"/>
          </p:nvPr>
        </p:nvGraphicFramePr>
        <p:xfrm>
          <a:off x="457200" y="1981200"/>
          <a:ext cx="8215313" cy="3428048"/>
        </p:xfrm>
        <a:graphic>
          <a:graphicData uri="http://schemas.openxmlformats.org/drawingml/2006/table">
            <a:tbl>
              <a:tblPr/>
              <a:tblGrid>
                <a:gridCol w="1492250"/>
                <a:gridCol w="4679950"/>
                <a:gridCol w="2043113"/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</a:rPr>
                        <a:t>Từ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</a:rPr>
                        <a:t>Từ ghép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</a:rPr>
                        <a:t>Từ láy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a.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ngay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ngay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thẳng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ngay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thật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ngay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ngắn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0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b.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thẳng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thẳng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băng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thẳng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cánh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thẳng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thắn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5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c.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thật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chân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thật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thật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lòng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thật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thà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566" name="Text Box 158"/>
          <p:cNvSpPr txBox="1">
            <a:spLocks noChangeArrowheads="1"/>
          </p:cNvSpPr>
          <p:nvPr/>
        </p:nvSpPr>
        <p:spPr bwMode="auto">
          <a:xfrm>
            <a:off x="228600" y="533400"/>
            <a:ext cx="86868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/>
              <a:t>2) Tìm từ ghép, từ láy chứa từng tiếng sau đây :</a:t>
            </a:r>
          </a:p>
        </p:txBody>
      </p:sp>
      <p:sp>
        <p:nvSpPr>
          <p:cNvPr id="13337" name="Text Box 163"/>
          <p:cNvSpPr txBox="1">
            <a:spLocks noChangeArrowheads="1"/>
          </p:cNvSpPr>
          <p:nvPr/>
        </p:nvSpPr>
        <p:spPr bwMode="auto">
          <a:xfrm>
            <a:off x="0" y="0"/>
            <a:ext cx="9144000" cy="5238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6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HOLLY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286375"/>
            <a:ext cx="914400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9" name="AutoShape 9"/>
          <p:cNvSpPr>
            <a:spLocks noChangeArrowheads="1"/>
          </p:cNvSpPr>
          <p:nvPr/>
        </p:nvSpPr>
        <p:spPr bwMode="auto">
          <a:xfrm>
            <a:off x="609600" y="2209800"/>
            <a:ext cx="8077200" cy="2384425"/>
          </a:xfrm>
          <a:prstGeom prst="flowChartAlternateProcess">
            <a:avLst/>
          </a:prstGeom>
          <a:gradFill rotWithShape="1">
            <a:gsLst>
              <a:gs pos="0">
                <a:srgbClr val="FFFF66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CC00FF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800" b="1">
                <a:solidFill>
                  <a:schemeClr val="bg1"/>
                </a:solidFill>
                <a:latin typeface="Times New Roman" pitchFamily="18" charset="0"/>
              </a:rPr>
              <a:t>  </a:t>
            </a:r>
            <a:r>
              <a:rPr lang="en-US" sz="2800" b="1"/>
              <a:t>* Em thích màu gì nhất? Hãy tìm một từ ghép và một từ láy chỉ màu sắc mà em yêu thích.</a:t>
            </a:r>
            <a:endParaRPr lang="en-US" sz="2800" b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MCj0435809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853370">
            <a:off x="0" y="4962525"/>
            <a:ext cx="1878013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10" descr="Dove-02-jun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96200" y="228600"/>
            <a:ext cx="1676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11" descr="Dove-02-jun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04800"/>
            <a:ext cx="1676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12" descr="Firewrk8"/>
          <p:cNvPicPr>
            <a:picLocks noChangeAspect="1" noChangeArrowheads="1"/>
          </p:cNvPicPr>
          <p:nvPr/>
        </p:nvPicPr>
        <p:blipFill>
          <a:blip r:embed="rId4">
            <a:lum bright="6000" contrast="30000"/>
          </a:blip>
          <a:srcRect/>
          <a:stretch>
            <a:fillRect/>
          </a:stretch>
        </p:blipFill>
        <p:spPr bwMode="auto">
          <a:xfrm>
            <a:off x="1371600" y="2667000"/>
            <a:ext cx="1524000" cy="149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14" descr="Firewrk8"/>
          <p:cNvPicPr>
            <a:picLocks noChangeAspect="1" noChangeArrowheads="1"/>
          </p:cNvPicPr>
          <p:nvPr/>
        </p:nvPicPr>
        <p:blipFill>
          <a:blip r:embed="rId4">
            <a:lum bright="6000" contrast="30000"/>
          </a:blip>
          <a:srcRect/>
          <a:stretch>
            <a:fillRect/>
          </a:stretch>
        </p:blipFill>
        <p:spPr bwMode="auto">
          <a:xfrm>
            <a:off x="5181600" y="2971800"/>
            <a:ext cx="1905000" cy="186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15" descr="Dove-02-jun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62400" y="838200"/>
            <a:ext cx="1676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8" descr="Book-09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19500" y="2432050"/>
            <a:ext cx="1409700" cy="107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2" name="WordArt 10"/>
          <p:cNvSpPr>
            <a:spLocks noChangeArrowheads="1" noChangeShapeType="1" noTextEdit="1"/>
          </p:cNvSpPr>
          <p:nvPr/>
        </p:nvSpPr>
        <p:spPr bwMode="auto">
          <a:xfrm>
            <a:off x="1828800" y="533400"/>
            <a:ext cx="6334125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LUYỆN TỪ VÀ </a:t>
            </a:r>
            <a:r>
              <a:rPr lang="en-US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CÂU</a:t>
            </a:r>
            <a:endParaRPr lang="en-US" sz="36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3084" name="Picture 4" descr="MCj0435809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3280919">
            <a:off x="7558088" y="4779962"/>
            <a:ext cx="142875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5" name="Picture 12" descr="Firewrk8"/>
          <p:cNvPicPr>
            <a:picLocks noChangeAspect="1" noChangeArrowheads="1"/>
          </p:cNvPicPr>
          <p:nvPr/>
        </p:nvPicPr>
        <p:blipFill>
          <a:blip r:embed="rId4">
            <a:lum bright="6000" contrast="30000"/>
          </a:blip>
          <a:srcRect/>
          <a:stretch>
            <a:fillRect/>
          </a:stretch>
        </p:blipFill>
        <p:spPr bwMode="auto">
          <a:xfrm>
            <a:off x="914400" y="1295400"/>
            <a:ext cx="1524000" cy="149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6" name="Picture 14" descr="Firewrk8"/>
          <p:cNvPicPr>
            <a:picLocks noChangeAspect="1" noChangeArrowheads="1"/>
          </p:cNvPicPr>
          <p:nvPr/>
        </p:nvPicPr>
        <p:blipFill>
          <a:blip r:embed="rId4">
            <a:lum bright="6000" contrast="30000"/>
          </a:blip>
          <a:srcRect/>
          <a:stretch>
            <a:fillRect/>
          </a:stretch>
        </p:blipFill>
        <p:spPr bwMode="auto">
          <a:xfrm>
            <a:off x="6934200" y="1524000"/>
            <a:ext cx="1905000" cy="186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7" name="WordArt 15"/>
          <p:cNvSpPr>
            <a:spLocks noChangeArrowheads="1" noChangeShapeType="1" noTextEdit="1"/>
          </p:cNvSpPr>
          <p:nvPr/>
        </p:nvSpPr>
        <p:spPr bwMode="auto">
          <a:xfrm>
            <a:off x="1371600" y="2667000"/>
            <a:ext cx="6858000" cy="2438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TỪ GHÉP </a:t>
            </a:r>
            <a:r>
              <a:rPr lang="en-US" sz="24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VÀ </a:t>
            </a:r>
            <a:r>
              <a:rPr lang="en-US" sz="24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TỪ LÁY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AutoShape 4"/>
          <p:cNvSpPr>
            <a:spLocks noChangeArrowheads="1"/>
          </p:cNvSpPr>
          <p:nvPr/>
        </p:nvSpPr>
        <p:spPr bwMode="auto">
          <a:xfrm>
            <a:off x="1981200" y="1676400"/>
            <a:ext cx="6019800" cy="1828800"/>
          </a:xfrm>
          <a:prstGeom prst="irregularSeal1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 dirty="0" err="1" smtClean="0">
                <a:solidFill>
                  <a:srgbClr val="FF00FF"/>
                </a:solidFill>
              </a:rPr>
              <a:t>Ôn</a:t>
            </a:r>
            <a:r>
              <a:rPr lang="en-US" sz="4000" b="1" dirty="0" smtClean="0">
                <a:solidFill>
                  <a:srgbClr val="FF00FF"/>
                </a:solidFill>
              </a:rPr>
              <a:t> </a:t>
            </a:r>
            <a:r>
              <a:rPr lang="en-US" sz="4000" b="1" dirty="0" err="1" smtClean="0">
                <a:solidFill>
                  <a:srgbClr val="FF00FF"/>
                </a:solidFill>
              </a:rPr>
              <a:t>bài</a:t>
            </a:r>
            <a:r>
              <a:rPr lang="en-US" sz="4000" b="1" dirty="0" smtClean="0">
                <a:solidFill>
                  <a:srgbClr val="FF00FF"/>
                </a:solidFill>
              </a:rPr>
              <a:t> </a:t>
            </a:r>
            <a:r>
              <a:rPr lang="en-US" sz="4000" b="1" dirty="0" err="1">
                <a:solidFill>
                  <a:srgbClr val="FF00FF"/>
                </a:solidFill>
              </a:rPr>
              <a:t>cũ</a:t>
            </a:r>
            <a:endParaRPr lang="en-US" sz="4000" b="1" dirty="0">
              <a:solidFill>
                <a:srgbClr val="FF00FF"/>
              </a:solidFill>
            </a:endParaRPr>
          </a:p>
        </p:txBody>
      </p:sp>
      <p:pic>
        <p:nvPicPr>
          <p:cNvPr id="4100" name="Picture 18" descr="Cau hoi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295400"/>
            <a:ext cx="1371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 descr="92946cxn8xmvkw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3001590">
            <a:off x="434975" y="1317625"/>
            <a:ext cx="133985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685800" y="3657600"/>
            <a:ext cx="7162800" cy="685800"/>
          </a:xfrm>
          <a:prstGeom prst="rect">
            <a:avLst/>
          </a:prstGeom>
          <a:noFill/>
          <a:ln w="38100" cmpd="dbl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30000"/>
              </a:lnSpc>
              <a:spcBef>
                <a:spcPct val="50000"/>
              </a:spcBef>
            </a:pPr>
            <a:r>
              <a:rPr lang="en-US" sz="2800" b="1"/>
              <a:t>2.Thế nào là từ đơn? Cho ví dụ.</a:t>
            </a:r>
          </a:p>
        </p:txBody>
      </p:sp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685800" y="4724400"/>
            <a:ext cx="7086600" cy="685800"/>
          </a:xfrm>
          <a:prstGeom prst="rect">
            <a:avLst/>
          </a:prstGeom>
          <a:noFill/>
          <a:ln w="38100" cmpd="dbl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30000"/>
              </a:lnSpc>
              <a:spcBef>
                <a:spcPct val="50000"/>
              </a:spcBef>
            </a:pPr>
            <a:r>
              <a:rPr lang="en-US" sz="2800" b="1"/>
              <a:t>3.Thế nào là từ phức? Cho ví dụ.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7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7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build="allAtOnce" animBg="1"/>
      <p:bldP spid="2" grpId="0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0" y="2043113"/>
            <a:ext cx="8534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2400">
                <a:latin typeface="Times New Roman" pitchFamily="18" charset="0"/>
              </a:rPr>
              <a:t> </a:t>
            </a:r>
            <a:r>
              <a:rPr lang="en-US" sz="2400"/>
              <a:t>Cấu tạo của những từ phức được in đậm trong các câu thơ sau có gì khác nhau ?</a:t>
            </a: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228600" y="15240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>
                <a:solidFill>
                  <a:srgbClr val="FF0066"/>
                </a:solidFill>
              </a:rPr>
              <a:t>I. Nhận xét</a:t>
            </a:r>
            <a:r>
              <a:rPr lang="en-US" sz="2400">
                <a:solidFill>
                  <a:srgbClr val="FF0066"/>
                </a:solidFill>
              </a:rPr>
              <a:t> :</a:t>
            </a: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1143000" y="2967038"/>
            <a:ext cx="7010400" cy="1465262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>
                <a:latin typeface="Times New Roman" pitchFamily="18" charset="0"/>
              </a:rPr>
              <a:t>   </a:t>
            </a:r>
            <a:r>
              <a:rPr lang="en-US" sz="2400" dirty="0" err="1"/>
              <a:t>Tôi</a:t>
            </a:r>
            <a:r>
              <a:rPr lang="en-US" sz="2400" dirty="0"/>
              <a:t> </a:t>
            </a:r>
            <a:r>
              <a:rPr lang="en-US" sz="2400" dirty="0" err="1"/>
              <a:t>nghe</a:t>
            </a:r>
            <a:r>
              <a:rPr lang="en-US" sz="2400" dirty="0"/>
              <a:t> </a:t>
            </a:r>
            <a:r>
              <a:rPr lang="en-US" sz="2400" b="1" i="1" dirty="0" err="1">
                <a:solidFill>
                  <a:srgbClr val="FF0000"/>
                </a:solidFill>
              </a:rPr>
              <a:t>truyện</a:t>
            </a:r>
            <a:r>
              <a:rPr lang="en-US" sz="2400" b="1" i="1" dirty="0">
                <a:solidFill>
                  <a:srgbClr val="FF0000"/>
                </a:solidFill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</a:rPr>
              <a:t>cổ</a:t>
            </a:r>
            <a:r>
              <a:rPr lang="en-US" sz="2400" b="1" i="1" dirty="0">
                <a:solidFill>
                  <a:srgbClr val="FF0000"/>
                </a:solidFill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</a:rPr>
              <a:t>thầm</a:t>
            </a:r>
            <a:r>
              <a:rPr lang="en-US" sz="2400" b="1" i="1" dirty="0">
                <a:solidFill>
                  <a:srgbClr val="FF0000"/>
                </a:solidFill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</a:rPr>
              <a:t>thì</a:t>
            </a:r>
            <a:endParaRPr lang="en-US" sz="2400" b="1" i="1" dirty="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400" dirty="0" err="1"/>
              <a:t>Lời</a:t>
            </a:r>
            <a:r>
              <a:rPr lang="en-US" sz="2400" dirty="0"/>
              <a:t> </a:t>
            </a:r>
            <a:r>
              <a:rPr lang="en-US" sz="2400" b="1" i="1" dirty="0" err="1">
                <a:solidFill>
                  <a:srgbClr val="FF0000"/>
                </a:solidFill>
              </a:rPr>
              <a:t>ông</a:t>
            </a:r>
            <a:r>
              <a:rPr lang="en-US" sz="2400" b="1" i="1" dirty="0">
                <a:solidFill>
                  <a:srgbClr val="FF0000"/>
                </a:solidFill>
              </a:rPr>
              <a:t> cha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/>
              <a:t>dạy</a:t>
            </a:r>
            <a:r>
              <a:rPr lang="en-US" sz="2400" dirty="0"/>
              <a:t> </a:t>
            </a:r>
            <a:r>
              <a:rPr lang="en-US" sz="2400" dirty="0" err="1"/>
              <a:t>cũng</a:t>
            </a:r>
            <a:r>
              <a:rPr lang="en-US" sz="2400" dirty="0"/>
              <a:t> </a:t>
            </a:r>
            <a:r>
              <a:rPr lang="en-US" sz="2400" dirty="0" err="1"/>
              <a:t>vì</a:t>
            </a:r>
            <a:r>
              <a:rPr lang="en-US" sz="2400" dirty="0"/>
              <a:t> </a:t>
            </a:r>
            <a:r>
              <a:rPr lang="en-US" sz="2400" dirty="0" err="1"/>
              <a:t>đời</a:t>
            </a:r>
            <a:r>
              <a:rPr lang="en-US" sz="2400" dirty="0"/>
              <a:t> </a:t>
            </a:r>
            <a:r>
              <a:rPr lang="en-US" sz="2400" dirty="0" err="1"/>
              <a:t>sau</a:t>
            </a:r>
            <a:r>
              <a:rPr lang="en-US" sz="2400" dirty="0"/>
              <a:t> .</a:t>
            </a:r>
            <a:r>
              <a:rPr lang="en-US" sz="3600" dirty="0"/>
              <a:t> </a:t>
            </a:r>
            <a:endParaRPr lang="en-US" sz="2400" dirty="0"/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1676400" y="4495800"/>
            <a:ext cx="5943600" cy="2124075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Thuyền ta </a:t>
            </a:r>
            <a:r>
              <a:rPr lang="en-US" sz="2400" b="1" i="1">
                <a:solidFill>
                  <a:srgbClr val="FF0000"/>
                </a:solidFill>
              </a:rPr>
              <a:t>chầm chậm</a:t>
            </a:r>
            <a:r>
              <a:rPr lang="en-US" sz="2400">
                <a:solidFill>
                  <a:srgbClr val="FF0000"/>
                </a:solidFill>
              </a:rPr>
              <a:t> </a:t>
            </a:r>
            <a:r>
              <a:rPr lang="en-US" sz="2400"/>
              <a:t>vào Ba Bể</a:t>
            </a:r>
          </a:p>
          <a:p>
            <a:pPr>
              <a:spcBef>
                <a:spcPct val="50000"/>
              </a:spcBef>
            </a:pPr>
            <a:r>
              <a:rPr lang="en-US" sz="2400"/>
              <a:t>Núi dựng </a:t>
            </a:r>
            <a:r>
              <a:rPr lang="en-US" sz="2400" b="1" i="1">
                <a:solidFill>
                  <a:srgbClr val="FF0000"/>
                </a:solidFill>
              </a:rPr>
              <a:t>cheo leo</a:t>
            </a:r>
            <a:r>
              <a:rPr lang="en-US" sz="2400">
                <a:solidFill>
                  <a:srgbClr val="FF0000"/>
                </a:solidFill>
              </a:rPr>
              <a:t> </a:t>
            </a:r>
            <a:r>
              <a:rPr lang="en-US" sz="2400"/>
              <a:t>, hồ </a:t>
            </a:r>
            <a:r>
              <a:rPr lang="en-US" sz="2400" b="1" i="1">
                <a:solidFill>
                  <a:srgbClr val="FF0000"/>
                </a:solidFill>
              </a:rPr>
              <a:t>lặng im</a:t>
            </a:r>
          </a:p>
          <a:p>
            <a:pPr>
              <a:spcBef>
                <a:spcPct val="50000"/>
              </a:spcBef>
            </a:pPr>
            <a:r>
              <a:rPr lang="en-US" sz="2400"/>
              <a:t>Lá rừng với gió ngân </a:t>
            </a:r>
            <a:r>
              <a:rPr lang="en-US" sz="2400" b="1" i="1">
                <a:solidFill>
                  <a:srgbClr val="FF0000"/>
                </a:solidFill>
              </a:rPr>
              <a:t>se sẽ</a:t>
            </a:r>
          </a:p>
          <a:p>
            <a:pPr>
              <a:spcBef>
                <a:spcPct val="50000"/>
              </a:spcBef>
            </a:pPr>
            <a:r>
              <a:rPr lang="en-US" sz="2400"/>
              <a:t>Hoạ tiếng lòng ta với tiếng chim .</a:t>
            </a:r>
          </a:p>
        </p:txBody>
      </p:sp>
      <p:sp>
        <p:nvSpPr>
          <p:cNvPr id="5126" name="Text Box 22"/>
          <p:cNvSpPr txBox="1">
            <a:spLocks noChangeArrowheads="1"/>
          </p:cNvSpPr>
          <p:nvPr/>
        </p:nvSpPr>
        <p:spPr bwMode="auto">
          <a:xfrm>
            <a:off x="0" y="0"/>
            <a:ext cx="9144000" cy="5238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800"/>
          </a:p>
        </p:txBody>
      </p:sp>
      <p:sp>
        <p:nvSpPr>
          <p:cNvPr id="4120" name="AutoShape 24"/>
          <p:cNvSpPr>
            <a:spLocks noChangeArrowheads="1"/>
          </p:cNvSpPr>
          <p:nvPr/>
        </p:nvSpPr>
        <p:spPr bwMode="auto">
          <a:xfrm>
            <a:off x="419100" y="4038600"/>
            <a:ext cx="8724900" cy="2190750"/>
          </a:xfrm>
          <a:prstGeom prst="cloudCallout">
            <a:avLst>
              <a:gd name="adj1" fmla="val 18722"/>
              <a:gd name="adj2" fmla="val -45292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Từ phức nào do những tiếng có nghĩa tạo thành?</a:t>
            </a:r>
          </a:p>
          <a:p>
            <a:pPr algn="ctr" eaLnBrk="0" hangingPunct="0"/>
            <a:r>
              <a:rPr lang="en-US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- Từ phức nào do những tiếng có âm đầu hoặc vần lặp lại nhau tạo thành?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1" grpId="0"/>
      <p:bldP spid="4112" grpId="0"/>
      <p:bldP spid="4115" grpId="0" animBg="1"/>
      <p:bldP spid="4117" grpId="0" animBg="1"/>
      <p:bldP spid="4120" grpId="0" animBg="1"/>
      <p:bldP spid="412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8"/>
          <p:cNvSpPr txBox="1">
            <a:spLocks noChangeArrowheads="1"/>
          </p:cNvSpPr>
          <p:nvPr/>
        </p:nvSpPr>
        <p:spPr bwMode="auto">
          <a:xfrm>
            <a:off x="381000" y="1828800"/>
            <a:ext cx="8001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2400">
                <a:latin typeface="Times New Roman" pitchFamily="18" charset="0"/>
              </a:rPr>
              <a:t> 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C</a:t>
            </a:r>
            <a:r>
              <a:rPr lang="en-US" sz="2400">
                <a:solidFill>
                  <a:srgbClr val="0000FF"/>
                </a:solidFill>
              </a:rPr>
              <a:t>ấu tạo của các từ phức được in đậm trong các câu thơ trên khác nhau là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19503" name="Rectangle 47"/>
          <p:cNvSpPr>
            <a:spLocks noChangeArrowheads="1"/>
          </p:cNvSpPr>
          <p:nvPr/>
        </p:nvSpPr>
        <p:spPr bwMode="auto">
          <a:xfrm>
            <a:off x="762000" y="2895600"/>
            <a:ext cx="6934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solidFill>
                  <a:srgbClr val="C00000"/>
                </a:solidFill>
              </a:rPr>
              <a:t>Truyện cổ </a:t>
            </a:r>
            <a:r>
              <a:rPr lang="en-US" sz="2400" i="1"/>
              <a:t>(truyện+ cổ);</a:t>
            </a:r>
          </a:p>
          <a:p>
            <a:r>
              <a:rPr lang="en-US" sz="2400"/>
              <a:t> </a:t>
            </a:r>
            <a:r>
              <a:rPr lang="en-US" sz="2400" b="1">
                <a:solidFill>
                  <a:srgbClr val="C00000"/>
                </a:solidFill>
              </a:rPr>
              <a:t>ông cha </a:t>
            </a:r>
            <a:r>
              <a:rPr lang="en-US" sz="2400" i="1"/>
              <a:t>(ông+cha)</a:t>
            </a:r>
          </a:p>
          <a:p>
            <a:r>
              <a:rPr lang="en-US" sz="2400"/>
              <a:t> </a:t>
            </a:r>
            <a:r>
              <a:rPr lang="en-US" sz="2400" b="1">
                <a:solidFill>
                  <a:srgbClr val="C00000"/>
                </a:solidFill>
              </a:rPr>
              <a:t>lặng im </a:t>
            </a:r>
            <a:r>
              <a:rPr lang="en-US" sz="2400" i="1"/>
              <a:t>( lặng+im).</a:t>
            </a:r>
          </a:p>
          <a:p>
            <a:r>
              <a:rPr lang="en-US" sz="3200"/>
              <a:t>        </a:t>
            </a:r>
            <a:endParaRPr lang="en-US" sz="3200" i="1"/>
          </a:p>
        </p:txBody>
      </p:sp>
      <p:sp>
        <p:nvSpPr>
          <p:cNvPr id="19724" name="Rectangle 268"/>
          <p:cNvSpPr>
            <a:spLocks noChangeArrowheads="1"/>
          </p:cNvSpPr>
          <p:nvPr/>
        </p:nvSpPr>
        <p:spPr bwMode="auto">
          <a:xfrm>
            <a:off x="304800" y="4419600"/>
            <a:ext cx="7924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</a:rPr>
              <a:t>    </a:t>
            </a:r>
          </a:p>
          <a:p>
            <a:pPr algn="ctr"/>
            <a:r>
              <a:rPr lang="en-US" sz="3200" b="1">
                <a:solidFill>
                  <a:srgbClr val="FF0000"/>
                </a:solidFill>
              </a:rPr>
              <a:t>     </a:t>
            </a:r>
            <a:r>
              <a:rPr lang="en-US" sz="2400" b="1">
                <a:solidFill>
                  <a:srgbClr val="FF0000"/>
                </a:solidFill>
              </a:rPr>
              <a:t>Thầm thì </a:t>
            </a:r>
            <a:r>
              <a:rPr lang="en-US" sz="2400" i="1"/>
              <a:t>(lặp lại âm đầu th);</a:t>
            </a:r>
            <a:r>
              <a:rPr lang="en-US" sz="2400"/>
              <a:t> </a:t>
            </a:r>
          </a:p>
          <a:p>
            <a:pPr algn="ctr"/>
            <a:endParaRPr lang="en-US" sz="2400"/>
          </a:p>
          <a:p>
            <a:pPr algn="ctr"/>
            <a:r>
              <a:rPr lang="en-US" sz="2400" b="1">
                <a:solidFill>
                  <a:srgbClr val="FF0000"/>
                </a:solidFill>
              </a:rPr>
              <a:t>cheo leo</a:t>
            </a:r>
            <a:r>
              <a:rPr lang="en-US" sz="2400" i="1"/>
              <a:t>( lặp lại vần eo);</a:t>
            </a:r>
            <a:r>
              <a:rPr lang="en-US" sz="2400"/>
              <a:t> </a:t>
            </a:r>
          </a:p>
          <a:p>
            <a:pPr algn="ctr"/>
            <a:endParaRPr lang="en-US" sz="2400"/>
          </a:p>
          <a:p>
            <a:pPr algn="ctr"/>
            <a:r>
              <a:rPr lang="en-US" sz="3200"/>
              <a:t>    </a:t>
            </a:r>
            <a:r>
              <a:rPr lang="en-US" sz="2400" b="1">
                <a:solidFill>
                  <a:srgbClr val="FF0000"/>
                </a:solidFill>
              </a:rPr>
              <a:t>chầm chậm, se sẽ </a:t>
            </a:r>
            <a:r>
              <a:rPr lang="en-US" sz="2400" i="1"/>
              <a:t>( lặp lại cả âm đầu và vần)</a:t>
            </a:r>
          </a:p>
          <a:p>
            <a:pPr algn="ctr"/>
            <a:endParaRPr lang="en-US" sz="2800"/>
          </a:p>
        </p:txBody>
      </p:sp>
      <p:sp>
        <p:nvSpPr>
          <p:cNvPr id="6149" name="Text Box 273"/>
          <p:cNvSpPr txBox="1">
            <a:spLocks noChangeArrowheads="1"/>
          </p:cNvSpPr>
          <p:nvPr/>
        </p:nvSpPr>
        <p:spPr bwMode="auto">
          <a:xfrm>
            <a:off x="0" y="0"/>
            <a:ext cx="9144000" cy="5238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9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19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03" grpId="0"/>
      <p:bldP spid="197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5" descr="traicay2xa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533400"/>
          <a:ext cx="7924800" cy="4652963"/>
        </p:xfrm>
        <a:graphic>
          <a:graphicData uri="http://schemas.openxmlformats.org/drawingml/2006/table">
            <a:tbl>
              <a:tblPr/>
              <a:tblGrid>
                <a:gridCol w="3924300"/>
                <a:gridCol w="4000500"/>
              </a:tblGrid>
              <a:tr h="762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charset="0"/>
                          <a:cs typeface="Arial" charset="0"/>
                        </a:rPr>
                        <a:t>Từ phức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2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2366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ầm     ì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                         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15" name="Text Box 411"/>
          <p:cNvSpPr txBox="1">
            <a:spLocks noChangeArrowheads="1"/>
          </p:cNvSpPr>
          <p:nvPr/>
        </p:nvSpPr>
        <p:spPr bwMode="auto">
          <a:xfrm>
            <a:off x="609600" y="5059363"/>
            <a:ext cx="80010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>
                <a:solidFill>
                  <a:srgbClr val="0000FF"/>
                </a:solidFill>
                <a:cs typeface="Arial" pitchFamily="34" charset="0"/>
              </a:rPr>
              <a:t>Cấu tạo những từ phức ở cột 1 có gì khác những từ phức ở cột 2?</a:t>
            </a:r>
          </a:p>
        </p:txBody>
      </p:sp>
      <p:sp>
        <p:nvSpPr>
          <p:cNvPr id="16" name="TextBox 407"/>
          <p:cNvSpPr txBox="1">
            <a:spLocks noChangeArrowheads="1"/>
          </p:cNvSpPr>
          <p:nvPr/>
        </p:nvSpPr>
        <p:spPr bwMode="auto">
          <a:xfrm>
            <a:off x="1981200" y="1752600"/>
            <a:ext cx="1652588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400" b="1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Từ ghép</a:t>
            </a:r>
            <a:endParaRPr lang="vi-VN" sz="3200" b="1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17" name="TextBox 407"/>
          <p:cNvSpPr txBox="1">
            <a:spLocks noChangeArrowheads="1"/>
          </p:cNvSpPr>
          <p:nvPr/>
        </p:nvSpPr>
        <p:spPr bwMode="auto">
          <a:xfrm>
            <a:off x="5959475" y="1752600"/>
            <a:ext cx="127952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400" b="1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Từ láy</a:t>
            </a:r>
            <a:endParaRPr lang="vi-VN" sz="3200" b="1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562600" y="2819400"/>
            <a:ext cx="685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dirty="0" err="1">
                <a:latin typeface="+mn-lt"/>
                <a:cs typeface="Arial" charset="0"/>
              </a:rPr>
              <a:t>th</a:t>
            </a:r>
            <a:r>
              <a:rPr lang="en-US" sz="3200" b="1" dirty="0">
                <a:latin typeface="+mn-lt"/>
                <a:cs typeface="Arial" charset="0"/>
              </a:rPr>
              <a:t> 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705600" y="28194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dirty="0" err="1">
                <a:latin typeface="+mn-lt"/>
                <a:cs typeface="Arial" charset="0"/>
              </a:rPr>
              <a:t>th</a:t>
            </a:r>
            <a:endParaRPr lang="en-US" sz="3200" b="1" dirty="0">
              <a:latin typeface="+mn-lt"/>
              <a:cs typeface="Arial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245100" y="33528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dirty="0" err="1">
                <a:latin typeface="+mn-lt"/>
                <a:cs typeface="Arial" charset="0"/>
              </a:rPr>
              <a:t>ch</a:t>
            </a:r>
            <a:endParaRPr lang="en-US" sz="3200" b="1" dirty="0">
              <a:latin typeface="+mn-lt"/>
              <a:cs typeface="Arial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400800" y="3352800"/>
            <a:ext cx="685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dirty="0" err="1">
                <a:latin typeface="+mn-lt"/>
                <a:cs typeface="Arial" charset="0"/>
              </a:rPr>
              <a:t>ch</a:t>
            </a:r>
            <a:endParaRPr lang="en-US" sz="3200" b="1" dirty="0">
              <a:latin typeface="+mn-lt"/>
              <a:cs typeface="Arial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5715000" y="3352800"/>
            <a:ext cx="1219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dirty="0" err="1">
                <a:latin typeface="+mn-lt"/>
                <a:cs typeface="Arial" charset="0"/>
              </a:rPr>
              <a:t>ầm</a:t>
            </a:r>
            <a:endParaRPr lang="en-US" sz="3200" b="1" dirty="0">
              <a:latin typeface="+mn-lt"/>
              <a:cs typeface="Arial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858000" y="3352800"/>
            <a:ext cx="1066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dirty="0" err="1">
                <a:latin typeface="+mn-lt"/>
                <a:cs typeface="Arial" charset="0"/>
              </a:rPr>
              <a:t>ậm</a:t>
            </a:r>
            <a:endParaRPr lang="en-US" sz="3200" b="1" dirty="0">
              <a:latin typeface="+mn-lt"/>
              <a:cs typeface="Arial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410200" y="3911600"/>
            <a:ext cx="685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dirty="0" err="1">
                <a:latin typeface="+mn-lt"/>
                <a:cs typeface="Arial" charset="0"/>
              </a:rPr>
              <a:t>ch</a:t>
            </a:r>
            <a:endParaRPr lang="en-US" sz="3200" b="1" dirty="0">
              <a:latin typeface="+mn-lt"/>
              <a:cs typeface="Arial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6248400" y="3911600"/>
            <a:ext cx="685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dirty="0">
                <a:latin typeface="+mn-lt"/>
                <a:cs typeface="Arial" charset="0"/>
              </a:rPr>
              <a:t>  l 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6032500" y="4432300"/>
            <a:ext cx="304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latin typeface="Calibri" pitchFamily="34" charset="0"/>
                <a:cs typeface="Arial" pitchFamily="34" charset="0"/>
              </a:rPr>
              <a:t>s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5486400" y="44196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dirty="0">
                <a:latin typeface="+mn-lt"/>
                <a:cs typeface="Arial" charset="0"/>
              </a:rPr>
              <a:t> e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422900" y="44450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latin typeface="Calibri" pitchFamily="34" charset="0"/>
                <a:cs typeface="Arial" pitchFamily="34" charset="0"/>
              </a:rPr>
              <a:t>s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115050" y="4430713"/>
            <a:ext cx="533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dirty="0">
                <a:latin typeface="+mn-lt"/>
                <a:cs typeface="Arial" charset="0"/>
              </a:rPr>
              <a:t> ẽ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5867400" y="3417888"/>
            <a:ext cx="685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dirty="0">
                <a:latin typeface="+mn-lt"/>
                <a:cs typeface="Arial" charset="0"/>
              </a:rPr>
              <a:t>   </a:t>
            </a:r>
            <a:r>
              <a:rPr lang="en-US" sz="3200" b="1" dirty="0" err="1">
                <a:latin typeface="+mn-lt"/>
                <a:cs typeface="Arial" charset="0"/>
              </a:rPr>
              <a:t>eo</a:t>
            </a:r>
            <a:r>
              <a:rPr lang="en-US" sz="3200" b="1" dirty="0">
                <a:latin typeface="+mn-lt"/>
                <a:cs typeface="Arial" charset="0"/>
              </a:rPr>
              <a:t> 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578600" y="39243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latin typeface="Calibri" pitchFamily="34" charset="0"/>
                <a:cs typeface="Arial" pitchFamily="34" charset="0"/>
              </a:rPr>
              <a:t>eo </a:t>
            </a:r>
          </a:p>
        </p:txBody>
      </p:sp>
      <p:sp>
        <p:nvSpPr>
          <p:cNvPr id="7201" name="TextBox 407"/>
          <p:cNvSpPr txBox="1">
            <a:spLocks noChangeArrowheads="1"/>
          </p:cNvSpPr>
          <p:nvPr/>
        </p:nvSpPr>
        <p:spPr bwMode="auto">
          <a:xfrm>
            <a:off x="1447800" y="2895600"/>
            <a:ext cx="17922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Calibri" pitchFamily="34" charset="0"/>
                <a:cs typeface="Arial" pitchFamily="34" charset="0"/>
              </a:rPr>
              <a:t>truyện cổ</a:t>
            </a:r>
            <a:endParaRPr lang="vi-VN" sz="3200" b="1">
              <a:cs typeface="Arial" pitchFamily="34" charset="0"/>
            </a:endParaRPr>
          </a:p>
        </p:txBody>
      </p:sp>
      <p:sp>
        <p:nvSpPr>
          <p:cNvPr id="7202" name="TextBox 407"/>
          <p:cNvSpPr txBox="1">
            <a:spLocks noChangeArrowheads="1"/>
          </p:cNvSpPr>
          <p:nvPr/>
        </p:nvSpPr>
        <p:spPr bwMode="auto">
          <a:xfrm>
            <a:off x="1752600" y="3581400"/>
            <a:ext cx="15049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Calibri" pitchFamily="34" charset="0"/>
                <a:cs typeface="Arial" pitchFamily="34" charset="0"/>
              </a:rPr>
              <a:t>ông cha</a:t>
            </a:r>
            <a:endParaRPr lang="vi-VN" sz="3200" b="1">
              <a:cs typeface="Arial" pitchFamily="34" charset="0"/>
            </a:endParaRPr>
          </a:p>
        </p:txBody>
      </p:sp>
      <p:sp>
        <p:nvSpPr>
          <p:cNvPr id="7203" name="TextBox 407"/>
          <p:cNvSpPr txBox="1">
            <a:spLocks noChangeArrowheads="1"/>
          </p:cNvSpPr>
          <p:nvPr/>
        </p:nvSpPr>
        <p:spPr bwMode="auto">
          <a:xfrm>
            <a:off x="1741488" y="4343400"/>
            <a:ext cx="1535112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400" b="1">
                <a:latin typeface="Calibri" pitchFamily="34" charset="0"/>
                <a:cs typeface="Arial" pitchFamily="34" charset="0"/>
              </a:rPr>
              <a:t>lặng im</a:t>
            </a:r>
            <a:endParaRPr lang="vi-VN" sz="3200" b="1">
              <a:cs typeface="Arial" pitchFamily="34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990600" y="1524000"/>
            <a:ext cx="37338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cs typeface="Arial" pitchFamily="34" charset="0"/>
              </a:rPr>
              <a:t>Do những tiếng có nghĩa tạo thành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724400" y="1371600"/>
            <a:ext cx="39624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>
                <a:cs typeface="Arial" pitchFamily="34" charset="0"/>
              </a:rPr>
              <a:t>Do những tiếng có âm đầu hoặc vần lặp lại nhau tạo thành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10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10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2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10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100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100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100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6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100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20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100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6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20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100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5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allAtOnce"/>
      <p:bldP spid="16" grpId="0"/>
      <p:bldP spid="11" grpId="0"/>
      <p:bldP spid="11" grpId="1"/>
      <p:bldP spid="12" grpId="0"/>
      <p:bldP spid="12" grpId="1"/>
      <p:bldP spid="9" grpId="0"/>
      <p:bldP spid="9" grpId="1"/>
      <p:bldP spid="10" grpId="0"/>
      <p:bldP spid="10" grpId="1"/>
      <p:bldP spid="13" grpId="0"/>
      <p:bldP spid="13" grpId="1"/>
      <p:bldP spid="14" grpId="0"/>
      <p:bldP spid="14" grpId="1"/>
      <p:bldP spid="21" grpId="0"/>
      <p:bldP spid="21" grpId="1"/>
      <p:bldP spid="22" grpId="0"/>
      <p:bldP spid="22" grpId="1"/>
      <p:bldP spid="24" grpId="0"/>
      <p:bldP spid="24" grpId="1"/>
      <p:bldP spid="25" grpId="0"/>
      <p:bldP spid="25" grpId="1"/>
      <p:bldP spid="26" grpId="0"/>
      <p:bldP spid="26" grpId="1"/>
      <p:bldP spid="27" grpId="0"/>
      <p:bldP spid="27" grpId="1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3429000" y="228600"/>
            <a:ext cx="23622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>
                <a:solidFill>
                  <a:srgbClr val="0000CC"/>
                </a:solidFill>
                <a:latin typeface="Calibri" pitchFamily="34" charset="0"/>
                <a:cs typeface="Arial" charset="0"/>
              </a:rPr>
              <a:t>Từ phức</a:t>
            </a:r>
          </a:p>
        </p:txBody>
      </p:sp>
      <p:sp>
        <p:nvSpPr>
          <p:cNvPr id="9" name="Oval 8"/>
          <p:cNvSpPr/>
          <p:nvPr/>
        </p:nvSpPr>
        <p:spPr>
          <a:xfrm>
            <a:off x="5715000" y="2209800"/>
            <a:ext cx="22098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err="1">
                <a:solidFill>
                  <a:srgbClr val="FF0000"/>
                </a:solidFill>
              </a:rPr>
              <a:t>Từ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láy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1371600" y="2133600"/>
            <a:ext cx="22098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err="1">
                <a:solidFill>
                  <a:srgbClr val="FF0000"/>
                </a:solidFill>
              </a:rPr>
              <a:t>Từ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ghép</a:t>
            </a:r>
            <a:endParaRPr lang="en-US" sz="3200" b="1" dirty="0">
              <a:solidFill>
                <a:srgbClr val="FF0000"/>
              </a:solidFill>
            </a:endParaRPr>
          </a:p>
        </p:txBody>
      </p:sp>
      <p:cxnSp>
        <p:nvCxnSpPr>
          <p:cNvPr id="12" name="Straight Connector 11"/>
          <p:cNvCxnSpPr>
            <a:endCxn id="10" idx="0"/>
          </p:cNvCxnSpPr>
          <p:nvPr/>
        </p:nvCxnSpPr>
        <p:spPr>
          <a:xfrm rot="10800000" flipV="1">
            <a:off x="2476500" y="1371600"/>
            <a:ext cx="11811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9" idx="0"/>
          </p:cNvCxnSpPr>
          <p:nvPr/>
        </p:nvCxnSpPr>
        <p:spPr>
          <a:xfrm>
            <a:off x="5410200" y="1371600"/>
            <a:ext cx="14097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762000" y="4114800"/>
            <a:ext cx="3429000" cy="236220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3200">
              <a:solidFill>
                <a:srgbClr val="0000FF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724400" y="4114800"/>
            <a:ext cx="4038600" cy="2362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srgbClr val="FFFFFF"/>
              </a:solidFill>
              <a:latin typeface="Calibri" pitchFamily="34" charset="0"/>
              <a:cs typeface="Arial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2095501" y="3848100"/>
            <a:ext cx="53340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6666707" y="3923506"/>
            <a:ext cx="5334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914400" y="4495800"/>
            <a:ext cx="31242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Ghép những tiếng có nghĩa lại với nhau</a:t>
            </a:r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4876800" y="4267200"/>
            <a:ext cx="3657600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Phối hợp những tiếng có âm đầu hay vần ( hoặc cả âm đầu và vần ) giống nhau.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5" grpId="0" animBg="1"/>
      <p:bldP spid="15" grpId="1" animBg="1"/>
      <p:bldP spid="18" grpId="0" animBg="1"/>
      <p:bldP spid="18" grpId="1" animBg="1"/>
      <p:bldP spid="22539" grpId="0"/>
      <p:bldP spid="225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7"/>
          <p:cNvSpPr txBox="1">
            <a:spLocks noChangeArrowheads="1"/>
          </p:cNvSpPr>
          <p:nvPr/>
        </p:nvSpPr>
        <p:spPr bwMode="auto">
          <a:xfrm>
            <a:off x="304800" y="1905000"/>
            <a:ext cx="2057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/>
              <a:t>Ghi nhớ</a:t>
            </a:r>
            <a:r>
              <a:rPr lang="en-US" sz="3200"/>
              <a:t> 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52400" y="2743200"/>
            <a:ext cx="8763000" cy="3378200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2400" b="1"/>
              <a:t>  Có hai cách chính để tạo từ phức là :</a:t>
            </a:r>
          </a:p>
          <a:p>
            <a:pPr>
              <a:spcBef>
                <a:spcPct val="50000"/>
              </a:spcBef>
            </a:pPr>
            <a:r>
              <a:rPr lang="en-US" sz="2400" b="1"/>
              <a:t>1. Ghép những tiếng có nghĩa lại với nhau . Đó là các </a:t>
            </a:r>
            <a:r>
              <a:rPr lang="en-US" sz="2400" b="1" i="1">
                <a:solidFill>
                  <a:srgbClr val="6600CC"/>
                </a:solidFill>
              </a:rPr>
              <a:t>từ ghép</a:t>
            </a:r>
            <a:r>
              <a:rPr lang="en-US" sz="2400" b="1"/>
              <a:t> .</a:t>
            </a:r>
          </a:p>
          <a:p>
            <a:pPr>
              <a:spcBef>
                <a:spcPct val="50000"/>
              </a:spcBef>
            </a:pPr>
            <a:r>
              <a:rPr lang="en-US" sz="2400" b="1"/>
              <a:t>    </a:t>
            </a:r>
            <a:r>
              <a:rPr lang="en-US" sz="2400" b="1">
                <a:solidFill>
                  <a:srgbClr val="FF0066"/>
                </a:solidFill>
              </a:rPr>
              <a:t>M</a:t>
            </a:r>
            <a:r>
              <a:rPr lang="en-US" sz="2400" b="1"/>
              <a:t> : tình thương , thương mến , ruộng đồng , sách vở . . . </a:t>
            </a:r>
          </a:p>
          <a:p>
            <a:pPr>
              <a:spcBef>
                <a:spcPct val="50000"/>
              </a:spcBef>
            </a:pPr>
            <a:r>
              <a:rPr lang="en-US" sz="2400" b="1"/>
              <a:t>2. Phối hợp những tiếng có âm đầu hay vần ( hoặc cả âm đầu và vần ) giống nhau . Đó là các </a:t>
            </a:r>
            <a:r>
              <a:rPr lang="en-US" sz="2400" b="1" i="1">
                <a:solidFill>
                  <a:srgbClr val="6600CC"/>
                </a:solidFill>
              </a:rPr>
              <a:t>từ láy</a:t>
            </a:r>
            <a:r>
              <a:rPr lang="en-US" sz="2400" b="1"/>
              <a:t> .</a:t>
            </a:r>
          </a:p>
          <a:p>
            <a:pPr>
              <a:spcBef>
                <a:spcPct val="50000"/>
              </a:spcBef>
            </a:pPr>
            <a:r>
              <a:rPr lang="en-US" sz="2400" b="1"/>
              <a:t>   </a:t>
            </a:r>
            <a:r>
              <a:rPr lang="en-US" sz="2400" b="1">
                <a:solidFill>
                  <a:srgbClr val="FF0066"/>
                </a:solidFill>
              </a:rPr>
              <a:t>M</a:t>
            </a:r>
            <a:r>
              <a:rPr lang="en-US" sz="2400" b="1"/>
              <a:t> : </a:t>
            </a:r>
            <a:r>
              <a:rPr lang="en-US" sz="2400" b="1">
                <a:solidFill>
                  <a:srgbClr val="FF0000"/>
                </a:solidFill>
              </a:rPr>
              <a:t>s</a:t>
            </a:r>
            <a:r>
              <a:rPr lang="en-US" sz="2400" b="1"/>
              <a:t>ăn </a:t>
            </a:r>
            <a:r>
              <a:rPr lang="en-US" sz="2400" b="1">
                <a:solidFill>
                  <a:srgbClr val="FF0000"/>
                </a:solidFill>
              </a:rPr>
              <a:t>s</a:t>
            </a:r>
            <a:r>
              <a:rPr lang="en-US" sz="2400" b="1"/>
              <a:t>óc , kh</a:t>
            </a:r>
            <a:r>
              <a:rPr lang="en-US" sz="2400" b="1">
                <a:solidFill>
                  <a:srgbClr val="3333CC"/>
                </a:solidFill>
              </a:rPr>
              <a:t>éo</a:t>
            </a:r>
            <a:r>
              <a:rPr lang="en-US" sz="2400" b="1"/>
              <a:t> l</a:t>
            </a:r>
            <a:r>
              <a:rPr lang="en-US" sz="2400" b="1">
                <a:solidFill>
                  <a:srgbClr val="3333CC"/>
                </a:solidFill>
              </a:rPr>
              <a:t>éo</a:t>
            </a:r>
            <a:r>
              <a:rPr lang="en-US" sz="2400" b="1"/>
              <a:t> , </a:t>
            </a:r>
            <a:r>
              <a:rPr lang="en-US" sz="2400" b="1">
                <a:solidFill>
                  <a:srgbClr val="FF0000"/>
                </a:solidFill>
              </a:rPr>
              <a:t>l</a:t>
            </a:r>
            <a:r>
              <a:rPr lang="en-US" sz="2400" b="1">
                <a:solidFill>
                  <a:srgbClr val="3333CC"/>
                </a:solidFill>
              </a:rPr>
              <a:t>uôn</a:t>
            </a:r>
            <a:r>
              <a:rPr lang="en-US" sz="2400" b="1"/>
              <a:t> </a:t>
            </a:r>
            <a:r>
              <a:rPr lang="en-US" sz="2400" b="1">
                <a:solidFill>
                  <a:srgbClr val="FF0000"/>
                </a:solidFill>
              </a:rPr>
              <a:t>l</a:t>
            </a:r>
            <a:r>
              <a:rPr lang="en-US" sz="2400" b="1">
                <a:solidFill>
                  <a:srgbClr val="3333CC"/>
                </a:solidFill>
              </a:rPr>
              <a:t>uôn</a:t>
            </a:r>
            <a:r>
              <a:rPr lang="en-US" sz="2400" b="1"/>
              <a:t> , </a:t>
            </a:r>
            <a:r>
              <a:rPr lang="en-US" sz="2400" b="1">
                <a:solidFill>
                  <a:srgbClr val="FF0000"/>
                </a:solidFill>
              </a:rPr>
              <a:t>x</a:t>
            </a:r>
            <a:r>
              <a:rPr lang="en-US" sz="2400" b="1"/>
              <a:t>inh </a:t>
            </a:r>
            <a:r>
              <a:rPr lang="en-US" sz="2400" b="1">
                <a:solidFill>
                  <a:srgbClr val="FF0000"/>
                </a:solidFill>
              </a:rPr>
              <a:t>x</a:t>
            </a:r>
            <a:r>
              <a:rPr lang="en-US" sz="2400" b="1"/>
              <a:t>ắn , </a:t>
            </a:r>
            <a:r>
              <a:rPr lang="en-US" sz="2400" b="1">
                <a:solidFill>
                  <a:srgbClr val="3333CC"/>
                </a:solidFill>
              </a:rPr>
              <a:t>um</a:t>
            </a:r>
            <a:r>
              <a:rPr lang="en-US" sz="2400" b="1"/>
              <a:t> t</a:t>
            </a:r>
            <a:r>
              <a:rPr lang="en-US" sz="2400" b="1">
                <a:solidFill>
                  <a:srgbClr val="3333CC"/>
                </a:solidFill>
              </a:rPr>
              <a:t>ùm</a:t>
            </a:r>
            <a:r>
              <a:rPr lang="en-US" sz="2400" b="1"/>
              <a:t>  . . . </a:t>
            </a:r>
          </a:p>
        </p:txBody>
      </p:sp>
      <p:sp>
        <p:nvSpPr>
          <p:cNvPr id="9220" name="Text Box 9"/>
          <p:cNvSpPr txBox="1">
            <a:spLocks noChangeArrowheads="1"/>
          </p:cNvSpPr>
          <p:nvPr/>
        </p:nvSpPr>
        <p:spPr bwMode="auto">
          <a:xfrm>
            <a:off x="0" y="0"/>
            <a:ext cx="9144000" cy="5238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304800" y="1676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solidFill>
                  <a:srgbClr val="FF0000"/>
                </a:solidFill>
              </a:rPr>
              <a:t>Luyện tập</a:t>
            </a:r>
            <a:r>
              <a:rPr lang="en-US" sz="2400" b="1">
                <a:solidFill>
                  <a:srgbClr val="FF0000"/>
                </a:solidFill>
              </a:rPr>
              <a:t> :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228600" y="2209800"/>
            <a:ext cx="8458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1</a:t>
            </a:r>
            <a:r>
              <a:rPr lang="en-US" sz="2400" i="1"/>
              <a:t>) Hãy xếp những từ phức được tô màu trong các câu dưới đây thành hai loại : </a:t>
            </a:r>
            <a:r>
              <a:rPr lang="en-US" sz="2400" i="1">
                <a:solidFill>
                  <a:srgbClr val="FF0000"/>
                </a:solidFill>
              </a:rPr>
              <a:t>từ</a:t>
            </a:r>
            <a:r>
              <a:rPr lang="en-US" sz="2400" i="1"/>
              <a:t> </a:t>
            </a:r>
            <a:r>
              <a:rPr lang="en-US" sz="2400" i="1">
                <a:solidFill>
                  <a:srgbClr val="FF0000"/>
                </a:solidFill>
              </a:rPr>
              <a:t>ghép </a:t>
            </a:r>
            <a:r>
              <a:rPr lang="en-US" sz="2400" i="1"/>
              <a:t>và </a:t>
            </a:r>
            <a:r>
              <a:rPr lang="en-US" sz="2400" i="1">
                <a:solidFill>
                  <a:srgbClr val="FF0000"/>
                </a:solidFill>
              </a:rPr>
              <a:t>từ láy</a:t>
            </a:r>
            <a:r>
              <a:rPr lang="en-US" sz="2400" i="1"/>
              <a:t> . Biết rằng những tiếng in đậm hơn là tiếng có nghĩa :</a:t>
            </a:r>
            <a:endParaRPr lang="en-US" i="1"/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0" y="3429000"/>
            <a:ext cx="8839200" cy="15525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/>
              <a:t>    a) Nhân dân </a:t>
            </a:r>
            <a:r>
              <a:rPr lang="en-US" sz="2400" b="1">
                <a:solidFill>
                  <a:srgbClr val="6600CC"/>
                </a:solidFill>
              </a:rPr>
              <a:t>ghi nhớ</a:t>
            </a:r>
            <a:r>
              <a:rPr lang="en-US" sz="2400"/>
              <a:t> công ơn Chử Đồng Tử, lập </a:t>
            </a:r>
            <a:r>
              <a:rPr lang="en-US" sz="2400" b="1">
                <a:solidFill>
                  <a:srgbClr val="6600CC"/>
                </a:solidFill>
              </a:rPr>
              <a:t>đền thờ</a:t>
            </a:r>
            <a:r>
              <a:rPr lang="en-US" sz="2400"/>
              <a:t> ở nhiều nơi bên sông Hồng. Cũng từ đó hằng năm, suốt mấy tháng mùa xuân, cả một vùng </a:t>
            </a:r>
            <a:r>
              <a:rPr lang="en-US" sz="2400" b="1">
                <a:solidFill>
                  <a:srgbClr val="6600CC"/>
                </a:solidFill>
              </a:rPr>
              <a:t>bờ bãi</a:t>
            </a:r>
            <a:r>
              <a:rPr lang="en-US" sz="2400"/>
              <a:t> sông Hồng lại </a:t>
            </a:r>
            <a:r>
              <a:rPr lang="en-US" sz="2400">
                <a:solidFill>
                  <a:srgbClr val="6600CC"/>
                </a:solidFill>
              </a:rPr>
              <a:t>nô</a:t>
            </a:r>
            <a:r>
              <a:rPr lang="en-US" sz="2400" b="1">
                <a:solidFill>
                  <a:srgbClr val="6600CC"/>
                </a:solidFill>
              </a:rPr>
              <a:t> nức</a:t>
            </a:r>
            <a:r>
              <a:rPr lang="en-US" sz="2400"/>
              <a:t> làm lễ, mở hội để </a:t>
            </a:r>
            <a:r>
              <a:rPr lang="en-US" sz="2400" b="1">
                <a:solidFill>
                  <a:srgbClr val="6600CC"/>
                </a:solidFill>
              </a:rPr>
              <a:t>tưởng nhớ</a:t>
            </a:r>
            <a:r>
              <a:rPr lang="en-US" sz="2400"/>
              <a:t> ông.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6705600" y="4876800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Theo Hoàng Lê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0" y="5257800"/>
            <a:ext cx="8839200" cy="11874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/>
              <a:t>   b) Dáng tre vươn mộc mạc, màu tre tươi </a:t>
            </a:r>
            <a:r>
              <a:rPr lang="en-US" sz="2400" b="1">
                <a:solidFill>
                  <a:srgbClr val="6600CC"/>
                </a:solidFill>
              </a:rPr>
              <a:t>nhũn </a:t>
            </a:r>
            <a:r>
              <a:rPr lang="en-US" sz="2400">
                <a:solidFill>
                  <a:srgbClr val="6600CC"/>
                </a:solidFill>
              </a:rPr>
              <a:t>nhặn</a:t>
            </a:r>
            <a:r>
              <a:rPr lang="en-US" sz="2400"/>
              <a:t>. Rồi tre lớn lên, </a:t>
            </a:r>
            <a:r>
              <a:rPr lang="en-US" sz="2400" b="1">
                <a:solidFill>
                  <a:srgbClr val="6600CC"/>
                </a:solidFill>
              </a:rPr>
              <a:t>cứng </a:t>
            </a:r>
            <a:r>
              <a:rPr lang="en-US" sz="2400">
                <a:solidFill>
                  <a:srgbClr val="6600CC"/>
                </a:solidFill>
              </a:rPr>
              <a:t>cáp</a:t>
            </a:r>
            <a:r>
              <a:rPr lang="en-US" sz="2400"/>
              <a:t>, </a:t>
            </a:r>
            <a:r>
              <a:rPr lang="en-US" sz="2400" b="1">
                <a:solidFill>
                  <a:srgbClr val="6600CC"/>
                </a:solidFill>
              </a:rPr>
              <a:t>dẻo dai</a:t>
            </a:r>
            <a:r>
              <a:rPr lang="en-US" sz="2400"/>
              <a:t>, </a:t>
            </a:r>
            <a:r>
              <a:rPr lang="en-US" sz="2400" b="1">
                <a:solidFill>
                  <a:srgbClr val="6600CC"/>
                </a:solidFill>
              </a:rPr>
              <a:t>vững chắc</a:t>
            </a:r>
            <a:r>
              <a:rPr lang="en-US" sz="2400"/>
              <a:t>. Tre trông </a:t>
            </a:r>
            <a:r>
              <a:rPr lang="en-US" sz="2400" b="1">
                <a:solidFill>
                  <a:srgbClr val="6600CC"/>
                </a:solidFill>
              </a:rPr>
              <a:t>thanh cao</a:t>
            </a:r>
            <a:r>
              <a:rPr lang="en-US" sz="2400"/>
              <a:t>, giản dị, chí khí như người.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7391400" y="6391275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Thép Mới</a:t>
            </a:r>
          </a:p>
        </p:txBody>
      </p:sp>
      <p:sp>
        <p:nvSpPr>
          <p:cNvPr id="7183" name="Line 15"/>
          <p:cNvSpPr>
            <a:spLocks noChangeShapeType="1"/>
          </p:cNvSpPr>
          <p:nvPr/>
        </p:nvSpPr>
        <p:spPr bwMode="auto">
          <a:xfrm>
            <a:off x="2819400" y="2590800"/>
            <a:ext cx="838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4" name="Line 16"/>
          <p:cNvSpPr>
            <a:spLocks noChangeShapeType="1"/>
          </p:cNvSpPr>
          <p:nvPr/>
        </p:nvSpPr>
        <p:spPr bwMode="auto">
          <a:xfrm>
            <a:off x="4800600" y="2590800"/>
            <a:ext cx="838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0" name="Text Box 29"/>
          <p:cNvSpPr txBox="1">
            <a:spLocks noChangeArrowheads="1"/>
          </p:cNvSpPr>
          <p:nvPr/>
        </p:nvSpPr>
        <p:spPr bwMode="auto">
          <a:xfrm>
            <a:off x="0" y="0"/>
            <a:ext cx="9144000" cy="5238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8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3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30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3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30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/>
      <p:bldP spid="7176" grpId="0"/>
      <p:bldP spid="7177" grpId="0" animBg="1"/>
      <p:bldP spid="7178" grpId="0"/>
      <p:bldP spid="7179" grpId="0" animBg="1"/>
      <p:bldP spid="7180" grpId="0"/>
      <p:bldP spid="7183" grpId="0" animBg="1"/>
      <p:bldP spid="718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2427245"/>
  <p:tag name="VIOLETTITLE" val="Tuần 4. Từ ghép và từ láy"/>
  <p:tag name="VIOLETLESSON" val="7"/>
  <p:tag name="VIOLETCATID" val="7840645"/>
  <p:tag name="VIOLETSUBJECT" val="Luyện từ và câu 4"/>
  <p:tag name="VIOLETSOURCE" val="sưu tầm"/>
  <p:tag name="VIOLETAUTHORID" val="12360421"/>
  <p:tag name="VIOLETAUTHORNAME" val="cao thi lan anh"/>
  <p:tag name="VIOLETAUTHORAVATAR" val="no_avatar.jpg"/>
  <p:tag name="VIOLETAUTHORADDRESS" val="truong TH LÊ QUÝ ĐÔN - CA MAU"/>
  <p:tag name="VIOLETDATE" val="2018-09-30 18:38:21"/>
  <p:tag name="VIOLETHIT" val="60"/>
  <p:tag name="VIOLETLIKE" val="0"/>
  <p:tag name="MMPROD_NEXTUNIQUEID" val="10015"/>
  <p:tag name="MMPROD_UIDATA" val="&lt;database version=&quot;7.0&quot;&gt;&lt;object type=&quot;1&quot; unique_id=&quot;10001&quot;&gt;&lt;object type=&quot;2&quot; unique_id=&quot;11086&quot;&gt;&lt;object type=&quot;3&quot; unique_id=&quot;11087&quot;&gt;&lt;property id=&quot;20148&quot; value=&quot;5&quot;/&gt;&lt;property id=&quot;20300&quot; value=&quot;Slide 2&quot;/&gt;&lt;property id=&quot;20307&quot; value=&quot;278&quot;/&gt;&lt;/object&gt;&lt;object type=&quot;3&quot; unique_id=&quot;11088&quot;&gt;&lt;property id=&quot;20148&quot; value=&quot;5&quot;/&gt;&lt;property id=&quot;20300&quot; value=&quot;Slide 3&quot;/&gt;&lt;property id=&quot;20307&quot; value=&quot;277&quot;/&gt;&lt;/object&gt;&lt;object type=&quot;3&quot; unique_id=&quot;11089&quot;&gt;&lt;property id=&quot;20148&quot; value=&quot;5&quot;/&gt;&lt;property id=&quot;20300&quot; value=&quot;Slide 4&quot;/&gt;&lt;property id=&quot;20307&quot; value=&quot;258&quot;/&gt;&lt;/object&gt;&lt;object type=&quot;3&quot; unique_id=&quot;11090&quot;&gt;&lt;property id=&quot;20148&quot; value=&quot;5&quot;/&gt;&lt;property id=&quot;20300&quot; value=&quot;Slide 5&quot;/&gt;&lt;property id=&quot;20307&quot; value=&quot;267&quot;/&gt;&lt;/object&gt;&lt;object type=&quot;3&quot; unique_id=&quot;11091&quot;&gt;&lt;property id=&quot;20148&quot; value=&quot;5&quot;/&gt;&lt;property id=&quot;20300&quot; value=&quot;Slide 6&quot;/&gt;&lt;property id=&quot;20307&quot; value=&quot;268&quot;/&gt;&lt;/object&gt;&lt;object type=&quot;3&quot; unique_id=&quot;11092&quot;&gt;&lt;property id=&quot;20148&quot; value=&quot;5&quot;/&gt;&lt;property id=&quot;20300&quot; value=&quot;Slide 7&quot;/&gt;&lt;property id=&quot;20307&quot; value=&quot;269&quot;/&gt;&lt;/object&gt;&lt;object type=&quot;3&quot; unique_id=&quot;11093&quot;&gt;&lt;property id=&quot;20148&quot; value=&quot;5&quot;/&gt;&lt;property id=&quot;20300&quot; value=&quot;Slide 8&quot;/&gt;&lt;property id=&quot;20307&quot; value=&quot;259&quot;/&gt;&lt;/object&gt;&lt;object type=&quot;3&quot; unique_id=&quot;11094&quot;&gt;&lt;property id=&quot;20148&quot; value=&quot;5&quot;/&gt;&lt;property id=&quot;20300&quot; value=&quot;Slide 9&quot;/&gt;&lt;property id=&quot;20307&quot; value=&quot;260&quot;/&gt;&lt;/object&gt;&lt;object type=&quot;3&quot; unique_id=&quot;11095&quot;&gt;&lt;property id=&quot;20148&quot; value=&quot;5&quot;/&gt;&lt;property id=&quot;20300&quot; value=&quot;Slide 10&quot;/&gt;&lt;property id=&quot;20307&quot; value=&quot;276&quot;/&gt;&lt;/object&gt;&lt;object type=&quot;3&quot; unique_id=&quot;11096&quot;&gt;&lt;property id=&quot;20148&quot; value=&quot;5&quot;/&gt;&lt;property id=&quot;20300&quot; value=&quot;Slide 11&quot;/&gt;&lt;property id=&quot;20307&quot; value=&quot;261&quot;/&gt;&lt;/object&gt;&lt;object type=&quot;3&quot; unique_id=&quot;11097&quot;&gt;&lt;property id=&quot;20148&quot; value=&quot;5&quot;/&gt;&lt;property id=&quot;20300&quot; value=&quot;Slide 12&quot;/&gt;&lt;property id=&quot;20307&quot; value=&quot;266&quot;/&gt;&lt;/object&gt;&lt;object type=&quot;3&quot; unique_id=&quot;11098&quot;&gt;&lt;property id=&quot;20148&quot; value=&quot;5&quot;/&gt;&lt;property id=&quot;20300&quot; value=&quot;Slide 13&quot;/&gt;&lt;property id=&quot;20307&quot; value=&quot;275&quot;/&gt;&lt;/object&gt;&lt;object type=&quot;3&quot; unique_id=&quot;11127&quot;&gt;&lt;property id=&quot;20148&quot; value=&quot;5&quot;/&gt;&lt;property id=&quot;20300&quot; value=&quot;Slide 1&quot;/&gt;&lt;property id=&quot;20307&quot; value=&quot;279&quot;/&gt;&lt;/object&gt;&lt;/object&gt;&lt;object type=&quot;8&quot; unique_id=&quot;1111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</TotalTime>
  <Words>737</Words>
  <Application>Microsoft Office PowerPoint</Application>
  <PresentationFormat>On-screen Show (4:3)</PresentationFormat>
  <Paragraphs>109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VCT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1-2-3-4</dc:title>
  <dc:creator>HUONG</dc:creator>
  <cp:lastModifiedBy>AutoBVT</cp:lastModifiedBy>
  <cp:revision>36</cp:revision>
  <dcterms:created xsi:type="dcterms:W3CDTF">2008-09-17T10:37:58Z</dcterms:created>
  <dcterms:modified xsi:type="dcterms:W3CDTF">2018-10-05T06:14:25Z</dcterms:modified>
</cp:coreProperties>
</file>